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T Chocolates" charset="1" panose="02000503020000020003"/>
      <p:regular r:id="rId12"/>
    </p:embeddedFont>
    <p:embeddedFont>
      <p:font typeface="TT Supermolot Neue Bold Italics" charset="1" panose="02000803030000090004"/>
      <p:regular r:id="rId13"/>
    </p:embeddedFont>
    <p:embeddedFont>
      <p:font typeface="TT Supermolot Neue Bold" charset="1" panose="02000803030000020004"/>
      <p:regular r:id="rId14"/>
    </p:embeddedFont>
    <p:embeddedFont>
      <p:font typeface="TT Chocolates Bold" charset="1" panose="02000803020000020003"/>
      <p:regular r:id="rId15"/>
    </p:embeddedFon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  <p:embeddedFont>
      <p:font typeface="Poppins Medium" charset="1" panose="00000600000000000000"/>
      <p:regular r:id="rId18"/>
    </p:embeddedFont>
    <p:embeddedFont>
      <p:font typeface="Poppins" charset="1" panose="00000500000000000000"/>
      <p:regular r:id="rId19"/>
    </p:embeddedFont>
    <p:embeddedFont>
      <p:font typeface="TT Supermolot Neue" charset="1" panose="0200050302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8104A">
                <a:alpha val="100000"/>
              </a:srgbClr>
            </a:gs>
            <a:gs pos="100000">
              <a:srgbClr val="A31258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991619" y="3132703"/>
            <a:ext cx="5349168" cy="6113335"/>
          </a:xfrm>
          <a:custGeom>
            <a:avLst/>
            <a:gdLst/>
            <a:ahLst/>
            <a:cxnLst/>
            <a:rect r="r" b="b" t="t" l="l"/>
            <a:pathLst>
              <a:path h="6113335" w="5349168">
                <a:moveTo>
                  <a:pt x="5349168" y="0"/>
                </a:moveTo>
                <a:lnTo>
                  <a:pt x="0" y="0"/>
                </a:lnTo>
                <a:lnTo>
                  <a:pt x="0" y="6113335"/>
                </a:lnTo>
                <a:lnTo>
                  <a:pt x="5349168" y="6113335"/>
                </a:lnTo>
                <a:lnTo>
                  <a:pt x="5349168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1947213" y="1034878"/>
            <a:ext cx="4554075" cy="5204657"/>
          </a:xfrm>
          <a:custGeom>
            <a:avLst/>
            <a:gdLst/>
            <a:ahLst/>
            <a:cxnLst/>
            <a:rect r="r" b="b" t="t" l="l"/>
            <a:pathLst>
              <a:path h="5204657" w="4554075">
                <a:moveTo>
                  <a:pt x="0" y="5204657"/>
                </a:moveTo>
                <a:lnTo>
                  <a:pt x="4554075" y="5204657"/>
                </a:lnTo>
                <a:lnTo>
                  <a:pt x="4554075" y="0"/>
                </a:lnTo>
                <a:lnTo>
                  <a:pt x="0" y="0"/>
                </a:lnTo>
                <a:lnTo>
                  <a:pt x="0" y="5204657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261648" y="1829126"/>
            <a:ext cx="5583286" cy="649691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497129" y="2704370"/>
            <a:ext cx="7112325" cy="7361284"/>
          </a:xfrm>
          <a:custGeom>
            <a:avLst/>
            <a:gdLst/>
            <a:ahLst/>
            <a:cxnLst/>
            <a:rect r="r" b="b" t="t" l="l"/>
            <a:pathLst>
              <a:path h="7361284" w="7112325">
                <a:moveTo>
                  <a:pt x="0" y="0"/>
                </a:moveTo>
                <a:lnTo>
                  <a:pt x="7112325" y="0"/>
                </a:lnTo>
                <a:lnTo>
                  <a:pt x="7112325" y="7361284"/>
                </a:lnTo>
                <a:lnTo>
                  <a:pt x="0" y="736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27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3634" y="5226001"/>
            <a:ext cx="7299270" cy="223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684" indent="-457842" lvl="1">
              <a:lnSpc>
                <a:spcPts val="5937"/>
              </a:lnSpc>
              <a:buFont typeface="Arial"/>
              <a:buChar char="•"/>
            </a:pPr>
            <a:r>
              <a:rPr lang="en-US" sz="4241" spc="-17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24/7 Available</a:t>
            </a:r>
          </a:p>
          <a:p>
            <a:pPr algn="l" marL="915684" indent="-457842" lvl="1">
              <a:lnSpc>
                <a:spcPts val="5937"/>
              </a:lnSpc>
              <a:buFont typeface="Arial"/>
              <a:buChar char="•"/>
            </a:pPr>
            <a:r>
              <a:rPr lang="en-US" sz="4241" spc="-17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Appointment Booking</a:t>
            </a:r>
          </a:p>
          <a:p>
            <a:pPr algn="l" marL="915684" indent="-457842" lvl="1">
              <a:lnSpc>
                <a:spcPts val="5937"/>
              </a:lnSpc>
              <a:buFont typeface="Arial"/>
              <a:buChar char="•"/>
            </a:pPr>
            <a:r>
              <a:rPr lang="en-US" sz="4241" spc="-17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Mongodb Integration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1534" y="4366473"/>
            <a:ext cx="5994572" cy="71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0"/>
              </a:lnSpc>
              <a:spcBef>
                <a:spcPct val="0"/>
              </a:spcBef>
            </a:pPr>
            <a:r>
              <a:rPr lang="en-US" b="true" sz="6187" i="true">
                <a:solidFill>
                  <a:srgbClr val="FFFFFF"/>
                </a:solidFill>
                <a:latin typeface="TT Supermolot Neue Bold Italics"/>
                <a:ea typeface="TT Supermolot Neue Bold Italics"/>
                <a:cs typeface="TT Supermolot Neue Bold Italics"/>
                <a:sym typeface="TT Supermolot Neue Bold Italics"/>
              </a:rPr>
              <a:t>Calling Agent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00431" y="3320324"/>
            <a:ext cx="7225675" cy="81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75"/>
              </a:lnSpc>
              <a:spcBef>
                <a:spcPct val="0"/>
              </a:spcBef>
            </a:pPr>
            <a:r>
              <a:rPr lang="en-US" b="true" sz="7094" spc="-23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Conversational 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8104A">
                <a:alpha val="100000"/>
              </a:srgbClr>
            </a:gs>
            <a:gs pos="100000">
              <a:srgbClr val="A31258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2307" y="3962157"/>
            <a:ext cx="11590169" cy="3743176"/>
            <a:chOff x="0" y="0"/>
            <a:chExt cx="3946737" cy="1274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6737" cy="1274643"/>
            </a:xfrm>
            <a:custGeom>
              <a:avLst/>
              <a:gdLst/>
              <a:ahLst/>
              <a:cxnLst/>
              <a:rect r="r" b="b" t="t" l="l"/>
              <a:pathLst>
                <a:path h="1274643" w="3946737">
                  <a:moveTo>
                    <a:pt x="0" y="0"/>
                  </a:moveTo>
                  <a:lnTo>
                    <a:pt x="3946737" y="0"/>
                  </a:lnTo>
                  <a:lnTo>
                    <a:pt x="3946737" y="1274643"/>
                  </a:lnTo>
                  <a:lnTo>
                    <a:pt x="0" y="1274643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946737" cy="1274643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20144" y="5721950"/>
            <a:ext cx="2491817" cy="2899569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13466" y="1689467"/>
            <a:ext cx="2491817" cy="2899569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39700"/>
              <a:ext cx="698500" cy="5334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19186" y="3132703"/>
            <a:ext cx="5349168" cy="6113335"/>
          </a:xfrm>
          <a:custGeom>
            <a:avLst/>
            <a:gdLst/>
            <a:ahLst/>
            <a:cxnLst/>
            <a:rect r="r" b="b" t="t" l="l"/>
            <a:pathLst>
              <a:path h="6113335" w="5349168">
                <a:moveTo>
                  <a:pt x="0" y="0"/>
                </a:moveTo>
                <a:lnTo>
                  <a:pt x="5349168" y="0"/>
                </a:lnTo>
                <a:lnTo>
                  <a:pt x="5349168" y="6113335"/>
                </a:lnTo>
                <a:lnTo>
                  <a:pt x="0" y="611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true" rot="0">
            <a:off x="11782882" y="1034878"/>
            <a:ext cx="4554075" cy="5204657"/>
          </a:xfrm>
          <a:custGeom>
            <a:avLst/>
            <a:gdLst/>
            <a:ahLst/>
            <a:cxnLst/>
            <a:rect r="r" b="b" t="t" l="l"/>
            <a:pathLst>
              <a:path h="5204657" w="4554075">
                <a:moveTo>
                  <a:pt x="4554075" y="5204657"/>
                </a:moveTo>
                <a:lnTo>
                  <a:pt x="0" y="5204657"/>
                </a:lnTo>
                <a:lnTo>
                  <a:pt x="0" y="0"/>
                </a:lnTo>
                <a:lnTo>
                  <a:pt x="4554075" y="0"/>
                </a:lnTo>
                <a:lnTo>
                  <a:pt x="4554075" y="5204657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true" flipV="false" rot="-392666">
            <a:off x="3715654" y="2089329"/>
            <a:ext cx="3699703" cy="6365081"/>
          </a:xfrm>
          <a:custGeom>
            <a:avLst/>
            <a:gdLst/>
            <a:ahLst/>
            <a:cxnLst/>
            <a:rect r="r" b="b" t="t" l="l"/>
            <a:pathLst>
              <a:path h="6365081" w="3699703">
                <a:moveTo>
                  <a:pt x="3699703" y="0"/>
                </a:moveTo>
                <a:lnTo>
                  <a:pt x="0" y="0"/>
                </a:lnTo>
                <a:lnTo>
                  <a:pt x="0" y="6365081"/>
                </a:lnTo>
                <a:lnTo>
                  <a:pt x="3699703" y="6365081"/>
                </a:lnTo>
                <a:lnTo>
                  <a:pt x="369970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92500" y="4441041"/>
            <a:ext cx="279350" cy="229417"/>
          </a:xfrm>
          <a:custGeom>
            <a:avLst/>
            <a:gdLst/>
            <a:ahLst/>
            <a:cxnLst/>
            <a:rect r="r" b="b" t="t" l="l"/>
            <a:pathLst>
              <a:path h="229417" w="279350">
                <a:moveTo>
                  <a:pt x="0" y="0"/>
                </a:moveTo>
                <a:lnTo>
                  <a:pt x="279351" y="0"/>
                </a:lnTo>
                <a:lnTo>
                  <a:pt x="279351" y="229417"/>
                </a:lnTo>
                <a:lnTo>
                  <a:pt x="0" y="229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92500" y="5286567"/>
            <a:ext cx="279350" cy="229417"/>
          </a:xfrm>
          <a:custGeom>
            <a:avLst/>
            <a:gdLst/>
            <a:ahLst/>
            <a:cxnLst/>
            <a:rect r="r" b="b" t="t" l="l"/>
            <a:pathLst>
              <a:path h="229417" w="279350">
                <a:moveTo>
                  <a:pt x="0" y="0"/>
                </a:moveTo>
                <a:lnTo>
                  <a:pt x="279351" y="0"/>
                </a:lnTo>
                <a:lnTo>
                  <a:pt x="279351" y="229417"/>
                </a:lnTo>
                <a:lnTo>
                  <a:pt x="0" y="229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92500" y="6132093"/>
            <a:ext cx="279350" cy="229417"/>
          </a:xfrm>
          <a:custGeom>
            <a:avLst/>
            <a:gdLst/>
            <a:ahLst/>
            <a:cxnLst/>
            <a:rect r="r" b="b" t="t" l="l"/>
            <a:pathLst>
              <a:path h="229417" w="279350">
                <a:moveTo>
                  <a:pt x="0" y="0"/>
                </a:moveTo>
                <a:lnTo>
                  <a:pt x="279351" y="0"/>
                </a:lnTo>
                <a:lnTo>
                  <a:pt x="279351" y="229417"/>
                </a:lnTo>
                <a:lnTo>
                  <a:pt x="0" y="229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92500" y="6977619"/>
            <a:ext cx="279350" cy="229417"/>
          </a:xfrm>
          <a:custGeom>
            <a:avLst/>
            <a:gdLst/>
            <a:ahLst/>
            <a:cxnLst/>
            <a:rect r="r" b="b" t="t" l="l"/>
            <a:pathLst>
              <a:path h="229417" w="279350">
                <a:moveTo>
                  <a:pt x="0" y="0"/>
                </a:moveTo>
                <a:lnTo>
                  <a:pt x="279351" y="0"/>
                </a:lnTo>
                <a:lnTo>
                  <a:pt x="279351" y="229417"/>
                </a:lnTo>
                <a:lnTo>
                  <a:pt x="0" y="229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080618" y="4355830"/>
            <a:ext cx="6230304" cy="39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24"/>
              </a:lnSpc>
              <a:spcBef>
                <a:spcPct val="0"/>
              </a:spcBef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24/7 Automated Customer Support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80618" y="5201355"/>
            <a:ext cx="6230304" cy="39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24"/>
              </a:lnSpc>
              <a:spcBef>
                <a:spcPct val="0"/>
              </a:spcBef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Reduce Operational Expenses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80618" y="6046881"/>
            <a:ext cx="6230304" cy="39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24"/>
              </a:lnSpc>
              <a:spcBef>
                <a:spcPct val="0"/>
              </a:spcBef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Rapid and Precise Responses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80618" y="6892407"/>
            <a:ext cx="6230304" cy="39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24"/>
              </a:lnSpc>
              <a:spcBef>
                <a:spcPct val="0"/>
              </a:spcBef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Easily Integrates with Your Business Systems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96330" y="3150294"/>
            <a:ext cx="6824347" cy="72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5"/>
              </a:lnSpc>
              <a:spcBef>
                <a:spcPct val="0"/>
              </a:spcBef>
            </a:pPr>
            <a:r>
              <a:rPr lang="en-US" b="true" sz="5558" spc="-277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Pro</a:t>
            </a:r>
            <a:r>
              <a:rPr lang="en-US" b="true" sz="5558" spc="-277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b</a:t>
            </a:r>
            <a:r>
              <a:rPr lang="en-US" b="true" sz="5558" spc="-277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l</a:t>
            </a:r>
            <a:r>
              <a:rPr lang="en-US" b="true" sz="5558" spc="-277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e</a:t>
            </a:r>
            <a:r>
              <a:rPr lang="en-US" b="true" sz="5558" spc="-277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8104A">
                <a:alpha val="100000"/>
              </a:srgbClr>
            </a:gs>
            <a:gs pos="100000">
              <a:srgbClr val="A31258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991619" y="3132703"/>
            <a:ext cx="5349168" cy="6113335"/>
          </a:xfrm>
          <a:custGeom>
            <a:avLst/>
            <a:gdLst/>
            <a:ahLst/>
            <a:cxnLst/>
            <a:rect r="r" b="b" t="t" l="l"/>
            <a:pathLst>
              <a:path h="6113335" w="5349168">
                <a:moveTo>
                  <a:pt x="5349168" y="0"/>
                </a:moveTo>
                <a:lnTo>
                  <a:pt x="0" y="0"/>
                </a:lnTo>
                <a:lnTo>
                  <a:pt x="0" y="6113335"/>
                </a:lnTo>
                <a:lnTo>
                  <a:pt x="5349168" y="6113335"/>
                </a:lnTo>
                <a:lnTo>
                  <a:pt x="5349168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1947213" y="1034878"/>
            <a:ext cx="4554075" cy="5204657"/>
          </a:xfrm>
          <a:custGeom>
            <a:avLst/>
            <a:gdLst/>
            <a:ahLst/>
            <a:cxnLst/>
            <a:rect r="r" b="b" t="t" l="l"/>
            <a:pathLst>
              <a:path h="5204657" w="4554075">
                <a:moveTo>
                  <a:pt x="0" y="5204657"/>
                </a:moveTo>
                <a:lnTo>
                  <a:pt x="4554075" y="5204657"/>
                </a:lnTo>
                <a:lnTo>
                  <a:pt x="4554075" y="0"/>
                </a:lnTo>
                <a:lnTo>
                  <a:pt x="0" y="0"/>
                </a:lnTo>
                <a:lnTo>
                  <a:pt x="0" y="5204657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654739" y="3157294"/>
            <a:ext cx="4438498" cy="648978"/>
            <a:chOff x="0" y="0"/>
            <a:chExt cx="4169184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9184" cy="609600"/>
            </a:xfrm>
            <a:custGeom>
              <a:avLst/>
              <a:gdLst/>
              <a:ahLst/>
              <a:cxnLst/>
              <a:rect r="r" b="b" t="t" l="l"/>
              <a:pathLst>
                <a:path h="609600" w="4169184">
                  <a:moveTo>
                    <a:pt x="203200" y="0"/>
                  </a:moveTo>
                  <a:lnTo>
                    <a:pt x="4169184" y="0"/>
                  </a:lnTo>
                  <a:lnTo>
                    <a:pt x="39659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104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0"/>
              <a:ext cx="3965984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54739" y="4820978"/>
            <a:ext cx="4438498" cy="648978"/>
            <a:chOff x="0" y="0"/>
            <a:chExt cx="416918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9184" cy="609600"/>
            </a:xfrm>
            <a:custGeom>
              <a:avLst/>
              <a:gdLst/>
              <a:ahLst/>
              <a:cxnLst/>
              <a:rect r="r" b="b" t="t" l="l"/>
              <a:pathLst>
                <a:path h="609600" w="4169184">
                  <a:moveTo>
                    <a:pt x="203200" y="0"/>
                  </a:moveTo>
                  <a:lnTo>
                    <a:pt x="4169184" y="0"/>
                  </a:lnTo>
                  <a:lnTo>
                    <a:pt x="39659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104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0"/>
              <a:ext cx="3965984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54739" y="6768371"/>
            <a:ext cx="4438498" cy="648978"/>
            <a:chOff x="0" y="0"/>
            <a:chExt cx="4169184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69184" cy="609600"/>
            </a:xfrm>
            <a:custGeom>
              <a:avLst/>
              <a:gdLst/>
              <a:ahLst/>
              <a:cxnLst/>
              <a:rect r="r" b="b" t="t" l="l"/>
              <a:pathLst>
                <a:path h="609600" w="4169184">
                  <a:moveTo>
                    <a:pt x="203200" y="0"/>
                  </a:moveTo>
                  <a:lnTo>
                    <a:pt x="4169184" y="0"/>
                  </a:lnTo>
                  <a:lnTo>
                    <a:pt x="39659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104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0"/>
              <a:ext cx="3965984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07245" y="3805468"/>
            <a:ext cx="4438498" cy="648978"/>
            <a:chOff x="0" y="0"/>
            <a:chExt cx="4169184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69184" cy="609600"/>
            </a:xfrm>
            <a:custGeom>
              <a:avLst/>
              <a:gdLst/>
              <a:ahLst/>
              <a:cxnLst/>
              <a:rect r="r" b="b" t="t" l="l"/>
              <a:pathLst>
                <a:path h="609600" w="4169184">
                  <a:moveTo>
                    <a:pt x="203200" y="0"/>
                  </a:moveTo>
                  <a:lnTo>
                    <a:pt x="4169184" y="0"/>
                  </a:lnTo>
                  <a:lnTo>
                    <a:pt x="39659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104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0"/>
              <a:ext cx="3965984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012269" y="3842734"/>
            <a:ext cx="3428451" cy="50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b="true" sz="293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u</a:t>
            </a:r>
            <a:r>
              <a:rPr lang="en-US" b="true" sz="293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nderstands queries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59762" y="4858245"/>
            <a:ext cx="3428451" cy="5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b="true" sz="293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API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59762" y="6805638"/>
            <a:ext cx="3428451" cy="5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b="true" sz="293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Multilingual Support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59762" y="3194560"/>
            <a:ext cx="3428451" cy="5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4"/>
              </a:lnSpc>
              <a:spcBef>
                <a:spcPct val="0"/>
              </a:spcBef>
            </a:pPr>
            <a:r>
              <a:rPr lang="en-US" b="true" sz="293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Automation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04451" y="2084784"/>
            <a:ext cx="5939074" cy="72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5"/>
              </a:lnSpc>
              <a:spcBef>
                <a:spcPct val="0"/>
              </a:spcBef>
            </a:pPr>
            <a:r>
              <a:rPr lang="en-US" b="true" sz="5558" spc="-277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Sol</a:t>
            </a:r>
            <a:r>
              <a:rPr lang="en-US" b="true" sz="5558" spc="-277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ut</a:t>
            </a:r>
            <a:r>
              <a:rPr lang="en-US" b="true" sz="5558" spc="-277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60706" y="3986243"/>
            <a:ext cx="2826564" cy="37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13"/>
              </a:lnSpc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Immediate Reply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34133" y="7597320"/>
            <a:ext cx="4279711" cy="37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13"/>
              </a:lnSpc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Serving International Clients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79084" y="5649928"/>
            <a:ext cx="3589809" cy="73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13"/>
              </a:lnSpc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Connect with CRM, Email, WhatsApp,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86786" y="4634417"/>
            <a:ext cx="3879417" cy="73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13"/>
              </a:lnSpc>
            </a:pP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Ins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tan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ly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bo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 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ppo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in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e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nts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507245" y="5778060"/>
            <a:ext cx="4438498" cy="648978"/>
            <a:chOff x="0" y="0"/>
            <a:chExt cx="4169184" cy="60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69184" cy="609600"/>
            </a:xfrm>
            <a:custGeom>
              <a:avLst/>
              <a:gdLst/>
              <a:ahLst/>
              <a:cxnLst/>
              <a:rect r="r" b="b" t="t" l="l"/>
              <a:pathLst>
                <a:path h="609600" w="4169184">
                  <a:moveTo>
                    <a:pt x="203200" y="0"/>
                  </a:moveTo>
                  <a:lnTo>
                    <a:pt x="4169184" y="0"/>
                  </a:lnTo>
                  <a:lnTo>
                    <a:pt x="39659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104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0"/>
              <a:ext cx="3965984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012269" y="5824851"/>
            <a:ext cx="3428451" cy="45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1"/>
              </a:lnSpc>
              <a:spcBef>
                <a:spcPct val="0"/>
              </a:spcBef>
            </a:pPr>
            <a:r>
              <a:rPr lang="en-US" b="true" sz="262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Co</a:t>
            </a:r>
            <a:r>
              <a:rPr lang="en-US" b="true" sz="262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nfirms Appointment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86786" y="6607009"/>
            <a:ext cx="3879417" cy="37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13"/>
              </a:lnSpc>
            </a:pPr>
            <a:r>
              <a:rPr lang="en-US" sz="2629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an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ce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ls appointments</a:t>
            </a:r>
            <a:r>
              <a:rPr lang="en-US" sz="2629" strike="noStrike" u="none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8104A">
                <a:alpha val="100000"/>
              </a:srgbClr>
            </a:gs>
            <a:gs pos="100000">
              <a:srgbClr val="A31258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73260" y="970154"/>
            <a:ext cx="3286106" cy="4797234"/>
          </a:xfrm>
          <a:custGeom>
            <a:avLst/>
            <a:gdLst/>
            <a:ahLst/>
            <a:cxnLst/>
            <a:rect r="r" b="b" t="t" l="l"/>
            <a:pathLst>
              <a:path h="4797234" w="3286106">
                <a:moveTo>
                  <a:pt x="0" y="0"/>
                </a:moveTo>
                <a:lnTo>
                  <a:pt x="3286105" y="0"/>
                </a:lnTo>
                <a:lnTo>
                  <a:pt x="3286105" y="4797235"/>
                </a:lnTo>
                <a:lnTo>
                  <a:pt x="0" y="479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905" y="5462650"/>
            <a:ext cx="3717857" cy="4797234"/>
          </a:xfrm>
          <a:custGeom>
            <a:avLst/>
            <a:gdLst/>
            <a:ahLst/>
            <a:cxnLst/>
            <a:rect r="r" b="b" t="t" l="l"/>
            <a:pathLst>
              <a:path h="4797234" w="3717857">
                <a:moveTo>
                  <a:pt x="0" y="0"/>
                </a:moveTo>
                <a:lnTo>
                  <a:pt x="3717857" y="0"/>
                </a:lnTo>
                <a:lnTo>
                  <a:pt x="3717857" y="4797235"/>
                </a:lnTo>
                <a:lnTo>
                  <a:pt x="0" y="4797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309342" y="3040940"/>
            <a:ext cx="5403472" cy="5328805"/>
            <a:chOff x="0" y="0"/>
            <a:chExt cx="1082362" cy="1067405"/>
          </a:xfrm>
        </p:grpSpPr>
        <p:sp>
          <p:nvSpPr>
            <p:cNvPr name="Freeform 5" id="5"/>
            <p:cNvSpPr/>
            <p:nvPr/>
          </p:nvSpPr>
          <p:spPr>
            <a:xfrm flipH="true" flipV="false" rot="-392666">
              <a:off x="-53494" y="-54395"/>
              <a:ext cx="1189351" cy="1176196"/>
            </a:xfrm>
            <a:custGeom>
              <a:avLst/>
              <a:gdLst/>
              <a:ahLst/>
              <a:cxnLst/>
              <a:rect r="r" b="b" t="t" l="l"/>
              <a:pathLst>
                <a:path h="1176196" w="1189351">
                  <a:moveTo>
                    <a:pt x="1036271" y="234"/>
                  </a:moveTo>
                  <a:lnTo>
                    <a:pt x="31422" y="115512"/>
                  </a:lnTo>
                  <a:cubicBezTo>
                    <a:pt x="11965" y="117744"/>
                    <a:pt x="-1998" y="135326"/>
                    <a:pt x="234" y="154783"/>
                  </a:cubicBezTo>
                  <a:lnTo>
                    <a:pt x="113807" y="1144773"/>
                  </a:lnTo>
                  <a:cubicBezTo>
                    <a:pt x="116039" y="1164230"/>
                    <a:pt x="133622" y="1178194"/>
                    <a:pt x="153079" y="1175962"/>
                  </a:cubicBezTo>
                  <a:lnTo>
                    <a:pt x="1157928" y="1060684"/>
                  </a:lnTo>
                  <a:cubicBezTo>
                    <a:pt x="1177384" y="1058452"/>
                    <a:pt x="1191348" y="1040869"/>
                    <a:pt x="1189116" y="1021412"/>
                  </a:cubicBezTo>
                  <a:lnTo>
                    <a:pt x="1075543" y="31422"/>
                  </a:lnTo>
                  <a:cubicBezTo>
                    <a:pt x="1073311" y="11965"/>
                    <a:pt x="1055728" y="-1998"/>
                    <a:pt x="1036271" y="234"/>
                  </a:cubicBezTo>
                  <a:close/>
                </a:path>
              </a:pathLst>
            </a:custGeom>
            <a:blipFill>
              <a:blip r:embed="rId4"/>
              <a:stretch>
                <a:fillRect l="-320" t="-3397" r="-320" b="-71683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9512350" y="4359354"/>
            <a:ext cx="49499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464879" y="8369746"/>
            <a:ext cx="439035" cy="439035"/>
          </a:xfrm>
          <a:custGeom>
            <a:avLst/>
            <a:gdLst/>
            <a:ahLst/>
            <a:cxnLst/>
            <a:rect r="r" b="b" t="t" l="l"/>
            <a:pathLst>
              <a:path h="439035" w="439035">
                <a:moveTo>
                  <a:pt x="0" y="0"/>
                </a:moveTo>
                <a:lnTo>
                  <a:pt x="439035" y="0"/>
                </a:lnTo>
                <a:lnTo>
                  <a:pt x="439035" y="439034"/>
                </a:lnTo>
                <a:lnTo>
                  <a:pt x="0" y="439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35545" y="2895064"/>
            <a:ext cx="735915" cy="617862"/>
          </a:xfrm>
          <a:custGeom>
            <a:avLst/>
            <a:gdLst/>
            <a:ahLst/>
            <a:cxnLst/>
            <a:rect r="r" b="b" t="t" l="l"/>
            <a:pathLst>
              <a:path h="617862" w="735915">
                <a:moveTo>
                  <a:pt x="0" y="0"/>
                </a:moveTo>
                <a:lnTo>
                  <a:pt x="735916" y="0"/>
                </a:lnTo>
                <a:lnTo>
                  <a:pt x="735916" y="617862"/>
                </a:lnTo>
                <a:lnTo>
                  <a:pt x="0" y="617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12350" y="3022398"/>
            <a:ext cx="2238559" cy="94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6249" spc="-374" b="true">
                <a:solidFill>
                  <a:srgbClr val="FFF5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57912" y="3022398"/>
            <a:ext cx="5258700" cy="98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6480" spc="-388" b="true">
                <a:solidFill>
                  <a:srgbClr val="CD24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438753"/>
            <a:ext cx="5908328" cy="388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840" indent="-308920" lvl="1">
              <a:lnSpc>
                <a:spcPts val="4435"/>
              </a:lnSpc>
              <a:buFont typeface="Arial"/>
              <a:buChar char="•"/>
            </a:pPr>
            <a:r>
              <a:rPr lang="en-US" sz="2861">
                <a:solidFill>
                  <a:srgbClr val="FFF5FE">
                    <a:alpha val="80000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Speech Recognition + NLP → Understands human voice</a:t>
            </a:r>
          </a:p>
          <a:p>
            <a:pPr algn="l" marL="617840" indent="-308920" lvl="1">
              <a:lnSpc>
                <a:spcPts val="4435"/>
              </a:lnSpc>
              <a:buFont typeface="Arial"/>
              <a:buChar char="•"/>
            </a:pPr>
            <a:r>
              <a:rPr lang="en-US" sz="2861">
                <a:solidFill>
                  <a:srgbClr val="FFF5FE">
                    <a:alpha val="80000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Telephony Integration → Manages real-time calls</a:t>
            </a:r>
          </a:p>
          <a:p>
            <a:pPr algn="l" marL="617840" indent="-308920" lvl="1">
              <a:lnSpc>
                <a:spcPts val="4435"/>
              </a:lnSpc>
              <a:buFont typeface="Arial"/>
              <a:buChar char="•"/>
            </a:pPr>
            <a:r>
              <a:rPr lang="en-US" sz="2861">
                <a:solidFill>
                  <a:srgbClr val="FFF5FE">
                    <a:alpha val="80000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Backend System → Updates and tracks appointments automatically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639161">
            <a:off x="11421137" y="367463"/>
            <a:ext cx="6399820" cy="8935598"/>
          </a:xfrm>
          <a:custGeom>
            <a:avLst/>
            <a:gdLst/>
            <a:ahLst/>
            <a:cxnLst/>
            <a:rect r="r" b="b" t="t" l="l"/>
            <a:pathLst>
              <a:path h="8935598" w="6399820">
                <a:moveTo>
                  <a:pt x="6399820" y="0"/>
                </a:moveTo>
                <a:lnTo>
                  <a:pt x="0" y="0"/>
                </a:lnTo>
                <a:lnTo>
                  <a:pt x="0" y="8935598"/>
                </a:lnTo>
                <a:lnTo>
                  <a:pt x="6399820" y="8935598"/>
                </a:lnTo>
                <a:lnTo>
                  <a:pt x="639982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106227" y="2164013"/>
            <a:ext cx="7374312" cy="58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5"/>
              </a:lnSpc>
            </a:pPr>
            <a:r>
              <a:rPr lang="en-US" b="true" sz="3948">
                <a:solidFill>
                  <a:srgbClr val="FB47D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Feature’s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5286" y="3183824"/>
            <a:ext cx="10845760" cy="424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Multi-Call Handling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Handles multiple live calls at the same time without any lag.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Natural Voice Interaction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Understands and responds just like a human conversation.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AI-Powered Understanding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advanced NLP to interpret user intent and provide accurate responses.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Appointment Booking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Books, confirms, or cancels appointments instantly through voice commands.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 &amp; Reliable System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call and appointment data is processed safely with complete confidentiality.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24/7 Availability</a:t>
            </a:r>
          </a:p>
          <a:p>
            <a:pPr algn="l" marL="435433" indent="-217716" lvl="1">
              <a:lnSpc>
                <a:spcPts val="2823"/>
              </a:lnSpc>
              <a:buFont typeface="Arial"/>
              <a:buChar char="•"/>
            </a:pPr>
            <a:r>
              <a:rPr lang="en-US" sz="2016" spc="-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Always active — no waiting, no office hours limit.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537029" y="3038082"/>
            <a:ext cx="5774698" cy="4836309"/>
          </a:xfrm>
          <a:custGeom>
            <a:avLst/>
            <a:gdLst/>
            <a:ahLst/>
            <a:cxnLst/>
            <a:rect r="r" b="b" t="t" l="l"/>
            <a:pathLst>
              <a:path h="4836309" w="5774698">
                <a:moveTo>
                  <a:pt x="5774698" y="0"/>
                </a:moveTo>
                <a:lnTo>
                  <a:pt x="0" y="0"/>
                </a:lnTo>
                <a:lnTo>
                  <a:pt x="0" y="4836309"/>
                </a:lnTo>
                <a:lnTo>
                  <a:pt x="5774698" y="4836309"/>
                </a:lnTo>
                <a:lnTo>
                  <a:pt x="5774698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979647" y="1098068"/>
            <a:ext cx="5774698" cy="4836309"/>
          </a:xfrm>
          <a:custGeom>
            <a:avLst/>
            <a:gdLst/>
            <a:ahLst/>
            <a:cxnLst/>
            <a:rect r="r" b="b" t="t" l="l"/>
            <a:pathLst>
              <a:path h="4836309" w="5774698">
                <a:moveTo>
                  <a:pt x="0" y="4836309"/>
                </a:moveTo>
                <a:lnTo>
                  <a:pt x="5774698" y="4836309"/>
                </a:lnTo>
                <a:lnTo>
                  <a:pt x="5774698" y="0"/>
                </a:lnTo>
                <a:lnTo>
                  <a:pt x="0" y="0"/>
                </a:lnTo>
                <a:lnTo>
                  <a:pt x="0" y="4836309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07948" y="2758823"/>
            <a:ext cx="2881012" cy="5674893"/>
            <a:chOff x="0" y="0"/>
            <a:chExt cx="698500" cy="13758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1375875"/>
            </a:xfrm>
            <a:custGeom>
              <a:avLst/>
              <a:gdLst/>
              <a:ahLst/>
              <a:cxnLst/>
              <a:rect r="r" b="b" t="t" l="l"/>
              <a:pathLst>
                <a:path h="137587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172675"/>
                  </a:lnTo>
                  <a:lnTo>
                    <a:pt x="349250" y="1375875"/>
                  </a:lnTo>
                  <a:lnTo>
                    <a:pt x="0" y="117267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8" cap="sq">
              <a:gradFill>
                <a:gsLst>
                  <a:gs pos="0">
                    <a:srgbClr val="28104A">
                      <a:alpha val="100000"/>
                    </a:srgbClr>
                  </a:gs>
                  <a:gs pos="100000">
                    <a:srgbClr val="A31258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9700"/>
              <a:ext cx="698500" cy="1096475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999041" y="2758823"/>
            <a:ext cx="2881012" cy="5674893"/>
            <a:chOff x="0" y="0"/>
            <a:chExt cx="698500" cy="1375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1375875"/>
            </a:xfrm>
            <a:custGeom>
              <a:avLst/>
              <a:gdLst/>
              <a:ahLst/>
              <a:cxnLst/>
              <a:rect r="r" b="b" t="t" l="l"/>
              <a:pathLst>
                <a:path h="137587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1172675"/>
                  </a:lnTo>
                  <a:lnTo>
                    <a:pt x="349250" y="1375875"/>
                  </a:lnTo>
                  <a:lnTo>
                    <a:pt x="0" y="117267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8" cap="sq">
              <a:gradFill>
                <a:gsLst>
                  <a:gs pos="0">
                    <a:srgbClr val="28104A">
                      <a:alpha val="100000"/>
                    </a:srgbClr>
                  </a:gs>
                  <a:gs pos="100000">
                    <a:srgbClr val="A31258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39700"/>
              <a:ext cx="698500" cy="1096475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86616">
            <a:off x="11877034" y="3666337"/>
            <a:ext cx="3863613" cy="3977980"/>
          </a:xfrm>
          <a:custGeom>
            <a:avLst/>
            <a:gdLst/>
            <a:ahLst/>
            <a:cxnLst/>
            <a:rect r="r" b="b" t="t" l="l"/>
            <a:pathLst>
              <a:path h="3977980" w="3863613">
                <a:moveTo>
                  <a:pt x="0" y="0"/>
                </a:moveTo>
                <a:lnTo>
                  <a:pt x="3863613" y="0"/>
                </a:lnTo>
                <a:lnTo>
                  <a:pt x="3863613" y="3977979"/>
                </a:lnTo>
                <a:lnTo>
                  <a:pt x="0" y="397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202847">
            <a:off x="3335025" y="3787932"/>
            <a:ext cx="2106721" cy="4100674"/>
          </a:xfrm>
          <a:custGeom>
            <a:avLst/>
            <a:gdLst/>
            <a:ahLst/>
            <a:cxnLst/>
            <a:rect r="r" b="b" t="t" l="l"/>
            <a:pathLst>
              <a:path h="4100674" w="2106721">
                <a:moveTo>
                  <a:pt x="2106722" y="0"/>
                </a:moveTo>
                <a:lnTo>
                  <a:pt x="0" y="0"/>
                </a:lnTo>
                <a:lnTo>
                  <a:pt x="0" y="4100674"/>
                </a:lnTo>
                <a:lnTo>
                  <a:pt x="2106722" y="4100674"/>
                </a:lnTo>
                <a:lnTo>
                  <a:pt x="210672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57855" y="7240263"/>
            <a:ext cx="17572290" cy="2386905"/>
            <a:chOff x="0" y="0"/>
            <a:chExt cx="598379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83797" cy="812800"/>
            </a:xfrm>
            <a:custGeom>
              <a:avLst/>
              <a:gdLst/>
              <a:ahLst/>
              <a:cxnLst/>
              <a:rect r="r" b="b" t="t" l="l"/>
              <a:pathLst>
                <a:path h="812800" w="5983797">
                  <a:moveTo>
                    <a:pt x="0" y="0"/>
                  </a:moveTo>
                  <a:lnTo>
                    <a:pt x="5983797" y="0"/>
                  </a:lnTo>
                  <a:lnTo>
                    <a:pt x="5983797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5983797" cy="8128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97559" y="7057434"/>
            <a:ext cx="3901788" cy="365657"/>
            <a:chOff x="0" y="0"/>
            <a:chExt cx="6504817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04818" cy="609600"/>
            </a:xfrm>
            <a:custGeom>
              <a:avLst/>
              <a:gdLst/>
              <a:ahLst/>
              <a:cxnLst/>
              <a:rect r="r" b="b" t="t" l="l"/>
              <a:pathLst>
                <a:path h="609600" w="6504818">
                  <a:moveTo>
                    <a:pt x="203200" y="0"/>
                  </a:moveTo>
                  <a:lnTo>
                    <a:pt x="6504818" y="0"/>
                  </a:lnTo>
                  <a:lnTo>
                    <a:pt x="630161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0"/>
              <a:ext cx="6301617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488652" y="7057434"/>
            <a:ext cx="3901788" cy="365657"/>
            <a:chOff x="0" y="0"/>
            <a:chExt cx="6504817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04818" cy="609600"/>
            </a:xfrm>
            <a:custGeom>
              <a:avLst/>
              <a:gdLst/>
              <a:ahLst/>
              <a:cxnLst/>
              <a:rect r="r" b="b" t="t" l="l"/>
              <a:pathLst>
                <a:path h="609600" w="6504818">
                  <a:moveTo>
                    <a:pt x="203200" y="0"/>
                  </a:moveTo>
                  <a:lnTo>
                    <a:pt x="6504818" y="0"/>
                  </a:lnTo>
                  <a:lnTo>
                    <a:pt x="630161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8104A">
                    <a:alpha val="100000"/>
                  </a:srgbClr>
                </a:gs>
                <a:gs pos="100000">
                  <a:srgbClr val="A31258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0"/>
              <a:ext cx="6301617" cy="609600"/>
            </a:xfrm>
            <a:prstGeom prst="rect">
              <a:avLst/>
            </a:prstGeom>
          </p:spPr>
          <p:txBody>
            <a:bodyPr anchor="ctr" rtlCol="false" tIns="29104" lIns="29104" bIns="29104" rIns="29104"/>
            <a:lstStyle/>
            <a:p>
              <a:pPr algn="ctr">
                <a:lnSpc>
                  <a:spcPts val="122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675538" y="2989709"/>
            <a:ext cx="4936925" cy="11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4765" spc="-238" strike="noStrike" u="none">
                <a:solidFill>
                  <a:srgbClr val="28104A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Create Your AI Voice Agent Today!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46036" y="7927893"/>
            <a:ext cx="8395929" cy="42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2"/>
              </a:lnSpc>
            </a:pPr>
            <a:r>
              <a:rPr lang="en-US" b="true" sz="293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Schedule a Complimentary Demonstration Today!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856932" y="1960959"/>
            <a:ext cx="574136" cy="628330"/>
          </a:xfrm>
          <a:custGeom>
            <a:avLst/>
            <a:gdLst/>
            <a:ahLst/>
            <a:cxnLst/>
            <a:rect r="r" b="b" t="t" l="l"/>
            <a:pathLst>
              <a:path h="628330" w="574136">
                <a:moveTo>
                  <a:pt x="0" y="0"/>
                </a:moveTo>
                <a:lnTo>
                  <a:pt x="574136" y="0"/>
                </a:lnTo>
                <a:lnTo>
                  <a:pt x="574136" y="628330"/>
                </a:lnTo>
                <a:lnTo>
                  <a:pt x="0" y="628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6675538" y="4451928"/>
            <a:ext cx="4936925" cy="242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3373" spc="-168">
                <a:solidFill>
                  <a:srgbClr val="28104A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This AI Callbot saves time, reduces workload, and improves patient experience.</a:t>
            </a:r>
          </a:p>
          <a:p>
            <a:pPr algn="l" marL="0" indent="0" lvl="0">
              <a:lnSpc>
                <a:spcPts val="3171"/>
              </a:lnSpc>
              <a:spcBef>
                <a:spcPct val="0"/>
              </a:spcBef>
            </a:pPr>
            <a:r>
              <a:rPr lang="en-US" sz="3373" spc="-168">
                <a:solidFill>
                  <a:srgbClr val="28104A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It’s a step forward toward smart, voice-driven healthcare automation.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DAG4VBvwQI4</dc:identifier>
  <dcterms:modified xsi:type="dcterms:W3CDTF">2011-08-01T06:04:30Z</dcterms:modified>
  <cp:revision>1</cp:revision>
  <dc:title>Calling Agent Slide</dc:title>
</cp:coreProperties>
</file>